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85" r:id="rId5"/>
    <p:sldId id="352" r:id="rId6"/>
    <p:sldId id="273" r:id="rId7"/>
    <p:sldId id="274" r:id="rId8"/>
    <p:sldId id="354" r:id="rId9"/>
    <p:sldId id="353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280" r:id="rId18"/>
    <p:sldId id="355" r:id="rId19"/>
  </p:sldIdLst>
  <p:sldSz cx="10801350" cy="64801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8F7F2"/>
    <a:srgbClr val="F9F9F9"/>
    <a:srgbClr val="FBFBFB"/>
    <a:srgbClr val="0000C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737" autoAdjust="0"/>
  </p:normalViewPr>
  <p:slideViewPr>
    <p:cSldViewPr>
      <p:cViewPr varScale="1">
        <p:scale>
          <a:sx n="79" d="100"/>
          <a:sy n="79" d="100"/>
        </p:scale>
        <p:origin x="756" y="78"/>
      </p:cViewPr>
      <p:guideLst>
        <p:guide orient="horz" pos="2041"/>
        <p:guide pos="34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89925-84A6-4866-BF64-210F219CFC1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7B484-86B0-427A-8789-D62174530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32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489D4B-E8EB-4798-8E84-7C899681BC83}" type="datetimeFigureOut">
              <a:rPr lang="en-US"/>
              <a:pPr>
                <a:defRPr/>
              </a:pPr>
              <a:t>9/28/2015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E54F2-465F-41FB-864D-0D4007FC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150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7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53" y="2013056"/>
            <a:ext cx="9858444" cy="1389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bqb Infra TechnoriumPvt. Ltd.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104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54" y="1596062"/>
            <a:ext cx="9858444" cy="42766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N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bqb Infra TechnoriumPvt. Ltd.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588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  <a:alpha val="48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N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53" y="1512041"/>
            <a:ext cx="9858445" cy="42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bqb Infra TechnoriumPvt. Ltd.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" y="5832375"/>
            <a:ext cx="471453" cy="590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9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74" y="3528119"/>
            <a:ext cx="10801349" cy="2954336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0" y="0"/>
            <a:ext cx="10801349" cy="3557220"/>
            <a:chOff x="-1" y="0"/>
            <a:chExt cx="9144001" cy="3764623"/>
          </a:xfrm>
        </p:grpSpPr>
        <p:pic>
          <p:nvPicPr>
            <p:cNvPr id="4104" name="Picture 8" descr="060544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0823"/>
              <a:ext cx="2963355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7" descr="cement-industri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392" y="0"/>
              <a:ext cx="2999608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576139" y="3923092"/>
            <a:ext cx="9577064" cy="142934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BY-PASS SYSTEM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200" b="1" dirty="0" smtClean="0">
              <a:solidFill>
                <a:srgbClr val="000099"/>
              </a:solidFill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IN CEMENT INDUSTRY</a:t>
            </a:r>
            <a:endParaRPr lang="en-IN" dirty="0">
              <a:solidFill>
                <a:srgbClr val="000099"/>
              </a:solidFill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18" y="28042"/>
            <a:ext cx="3726789" cy="3497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55" y="5616351"/>
            <a:ext cx="6083630" cy="602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981526"/>
              </p:ext>
            </p:extLst>
          </p:nvPr>
        </p:nvGraphicFramePr>
        <p:xfrm>
          <a:off x="1152559" y="1617357"/>
          <a:ext cx="8640234" cy="4177969"/>
        </p:xfrm>
        <a:graphic>
          <a:graphicData uri="http://schemas.openxmlformats.org/drawingml/2006/table">
            <a:tbl>
              <a:tblPr/>
              <a:tblGrid>
                <a:gridCol w="360010"/>
                <a:gridCol w="1224033"/>
                <a:gridCol w="1451479"/>
                <a:gridCol w="913702"/>
                <a:gridCol w="607105"/>
                <a:gridCol w="2858451"/>
                <a:gridCol w="1225454"/>
              </a:tblGrid>
              <a:tr h="2078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MODIFICATION/ENGINEERING/SUPPLY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Sl. No.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Remarks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1.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Lafarge Egypt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latin typeface="Verdana"/>
                        </a:rPr>
                        <a:t>Lafarge</a:t>
                      </a:r>
                      <a:r>
                        <a:rPr lang="it-IT" sz="1100" b="0" i="0" u="none" strike="noStrike" baseline="0" dirty="0" smtClean="0">
                          <a:latin typeface="Verdana"/>
                        </a:rPr>
                        <a:t> </a:t>
                      </a:r>
                      <a:r>
                        <a:rPr lang="it-IT" sz="1100" b="0" i="0" u="none" strike="noStrike" dirty="0" smtClean="0">
                          <a:latin typeface="Verdana"/>
                        </a:rPr>
                        <a:t>Holcim</a:t>
                      </a:r>
                      <a:endParaRPr lang="it-IT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Egypt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2014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Engineering,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 Design and Supply of </a:t>
                      </a:r>
                      <a:r>
                        <a:rPr lang="en-US" sz="1100" b="1" i="0" u="none" strike="noStrike" baseline="0" dirty="0" smtClean="0">
                          <a:latin typeface="Verdana"/>
                        </a:rPr>
                        <a:t>Cement Cooler to bring down the temperature of oil well cement from 130 </a:t>
                      </a:r>
                      <a:r>
                        <a:rPr lang="en-US" sz="1100" b="1" i="0" u="none" strike="noStrike" baseline="0" dirty="0" err="1" smtClean="0">
                          <a:latin typeface="Verdana"/>
                        </a:rPr>
                        <a:t>degC</a:t>
                      </a:r>
                      <a:r>
                        <a:rPr lang="en-US" sz="1100" b="1" i="0" u="none" strike="noStrike" baseline="0" dirty="0" smtClean="0">
                          <a:latin typeface="Verdana"/>
                        </a:rPr>
                        <a:t> to 70 </a:t>
                      </a:r>
                      <a:r>
                        <a:rPr lang="en-US" sz="1100" b="1" i="0" u="none" strike="noStrike" baseline="0" dirty="0" err="1" smtClean="0">
                          <a:latin typeface="Verdana"/>
                        </a:rPr>
                        <a:t>degC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. Scope also includes the design &amp; supply of cement silo and bulk loading system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Project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 in completion stage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2.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Birla White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latin typeface="Verdana"/>
                        </a:rPr>
                        <a:t>Ultratech Cement Limited</a:t>
                      </a:r>
                      <a:endParaRPr lang="it-IT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INDIA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2014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Supply of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  2 units (1 left turning &amp; 1 right turning) of </a:t>
                      </a:r>
                      <a:r>
                        <a:rPr lang="en-US" sz="1100" b="1" i="0" u="none" strike="noStrike" baseline="0" dirty="0" smtClean="0">
                          <a:latin typeface="Verdana"/>
                        </a:rPr>
                        <a:t>Spare Guide Vanes (Dia. 1060 mm)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3.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Satna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Cement 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 Works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Supply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of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Guide Vanes (Dia. </a:t>
                      </a:r>
                      <a:r>
                        <a:rPr lang="en-US" sz="1100" b="1" i="0" u="none" strike="noStrike" dirty="0" smtClean="0">
                          <a:latin typeface="Verdana"/>
                        </a:rPr>
                        <a:t> 3900mm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)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for stage 3 and modification of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Cyclones and </a:t>
                      </a:r>
                      <a:r>
                        <a:rPr lang="en-US" sz="1100" b="1" i="0" u="none" strike="noStrike" dirty="0" smtClean="0">
                          <a:latin typeface="Verdana"/>
                        </a:rPr>
                        <a:t>Pre-Calciner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for production increase.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Reduction in pressure drop achieved in result by </a:t>
                      </a:r>
                      <a:r>
                        <a:rPr lang="en-US" sz="1100" b="0" i="0" u="none" strike="noStrike" dirty="0">
                          <a:latin typeface="Calibri"/>
                        </a:rPr>
                        <a:t>≥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50% 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4.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latin typeface="Verdana"/>
                        </a:rPr>
                        <a:t>Arghakhanchi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 Cement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Nepal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Design, Engineering and Supply of Kiln Shell and Special Design of Kiln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Chairpads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Supply and Erection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5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52561" y="1617357"/>
          <a:ext cx="8640233" cy="4003178"/>
        </p:xfrm>
        <a:graphic>
          <a:graphicData uri="http://schemas.openxmlformats.org/drawingml/2006/table">
            <a:tbl>
              <a:tblPr/>
              <a:tblGrid>
                <a:gridCol w="446897"/>
                <a:gridCol w="1281150"/>
                <a:gridCol w="1080029"/>
                <a:gridCol w="1141148"/>
                <a:gridCol w="607105"/>
                <a:gridCol w="2643866"/>
                <a:gridCol w="1440038"/>
              </a:tblGrid>
              <a:tr h="2078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MODIFICATION/ENGINEERING/SUPPLY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Sl. No.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COMPANY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Remarks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5.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Satna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Cement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Design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and modification of Preheater 3</a:t>
                      </a:r>
                      <a:r>
                        <a:rPr lang="en-US" sz="1100" b="0" i="0" u="none" strike="noStrike" baseline="30000" dirty="0">
                          <a:latin typeface="Verdana"/>
                        </a:rPr>
                        <a:t>rd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Stage Cyclone.</a:t>
                      </a:r>
                      <a:br>
                        <a:rPr lang="en-US" sz="1100" b="0" i="0" u="none" strike="noStrike" dirty="0">
                          <a:latin typeface="Verdana"/>
                        </a:rPr>
                      </a:br>
                      <a:r>
                        <a:rPr lang="en-US" sz="1100" b="0" i="0" u="none" strike="noStrike" dirty="0">
                          <a:latin typeface="Verdana"/>
                        </a:rPr>
                        <a:t>Production increased by 150 TPD.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Implemented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and running well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6.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Satna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Cement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Detailed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engineering and manufacturing drawing supply for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New Coal Mill VRM.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Implemented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and running well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7.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 Satna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Cement 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 Works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Cyclone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design for preheater stage 3 supplied to SCW implemented by FLS.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Implemented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and running well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8.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Gujarat Sidhi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The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Mehta Group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Pyro Process Modification for production increase from 3800 to 4800 TPD.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implemented and running well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9.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Saurashtra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The Mehta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 Group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Pyro Process Modification.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implemented and running well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2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80559" y="1571147"/>
          <a:ext cx="8640232" cy="4237152"/>
        </p:xfrm>
        <a:graphic>
          <a:graphicData uri="http://schemas.openxmlformats.org/drawingml/2006/table">
            <a:tbl>
              <a:tblPr/>
              <a:tblGrid>
                <a:gridCol w="446897"/>
                <a:gridCol w="1065144"/>
                <a:gridCol w="1224033"/>
                <a:gridCol w="936025"/>
                <a:gridCol w="720019"/>
                <a:gridCol w="2808076"/>
                <a:gridCol w="1440038"/>
              </a:tblGrid>
              <a:tr h="2078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MODIFICATION/ENGINEERING/SUPPLY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Sl. No.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Remarks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10.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Satna Cement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2007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Supply of Guide Vane in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Preheater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Stage 2.  Cyclone and riser duct modification &amp; production increase in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stage 4 (Cyclone Dia. 9 </a:t>
                      </a:r>
                      <a:r>
                        <a:rPr lang="en-US" sz="1100" b="1" i="0" u="none" strike="noStrike" dirty="0" err="1">
                          <a:latin typeface="Verdana"/>
                        </a:rPr>
                        <a:t>mts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)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and stage 5.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implemented and running well. </a:t>
                      </a:r>
                      <a:br>
                        <a:rPr lang="en-US" sz="1100" b="0" i="0" u="none" strike="noStrike" dirty="0">
                          <a:latin typeface="Verdana"/>
                        </a:rPr>
                      </a:br>
                      <a:r>
                        <a:rPr lang="en-US" sz="1100" b="0" i="0" u="none" strike="noStrike" dirty="0">
                          <a:latin typeface="Verdana"/>
                        </a:rPr>
                        <a:t>Design and Concept by Mr.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Debasis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Bera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11.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latin typeface="Verdana"/>
                        </a:rPr>
                        <a:t>Ultratech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Birla White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2006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Preheater Top Stage Re-Designing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 and Concept by Mr.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Debasis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Bera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12.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latin typeface="Verdana"/>
                        </a:rPr>
                        <a:t>Chanderia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Cement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2007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Complete </a:t>
                      </a:r>
                      <a:r>
                        <a:rPr lang="en-US" sz="1100" b="1" i="0" u="none" strike="noStrike">
                          <a:latin typeface="Verdana"/>
                        </a:rPr>
                        <a:t>Preheater &amp;</a:t>
                      </a:r>
                      <a:r>
                        <a:rPr lang="en-US" sz="1100" b="0" i="0" u="none" strike="noStrike">
                          <a:latin typeface="Verdana"/>
                        </a:rPr>
                        <a:t> </a:t>
                      </a:r>
                      <a:r>
                        <a:rPr lang="en-US" sz="1100" b="1" i="0" u="none" strike="noStrike">
                          <a:latin typeface="Verdana"/>
                        </a:rPr>
                        <a:t>Calciner Modification</a:t>
                      </a:r>
                      <a:r>
                        <a:rPr lang="en-US" sz="1100" b="0" i="0" u="none" strike="noStrike">
                          <a:latin typeface="Verdana"/>
                        </a:rPr>
                        <a:t> for a production level of 4300 TPD 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 and Concept by Mr. Debasis Bera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13.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Ding Gao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Lafarge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China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2006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Verdana"/>
                        </a:rPr>
                        <a:t>Calciner Modification 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 and Concept by Mr. Debasis 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Bera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14.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Assiut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CEMEX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Egypt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2005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latin typeface="Verdana"/>
                        </a:rPr>
                        <a:t>LINE-III: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All cyclone and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calciner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modification for production increase from 3600 TPD to 4300 TPD. </a:t>
                      </a:r>
                      <a:br>
                        <a:rPr lang="en-US" sz="1100" b="0" i="0" u="none" strike="noStrike" dirty="0">
                          <a:latin typeface="Verdana"/>
                        </a:rPr>
                      </a:br>
                      <a:r>
                        <a:rPr lang="en-US" sz="1100" b="1" i="0" u="none" strike="noStrike" dirty="0">
                          <a:latin typeface="Verdana"/>
                        </a:rPr>
                        <a:t>LINE-II: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All cyclone and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calciner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modification for production increase from 3600 TPD to 4300 TPD. 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8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80559" y="1888391"/>
          <a:ext cx="8640232" cy="2719732"/>
        </p:xfrm>
        <a:graphic>
          <a:graphicData uri="http://schemas.openxmlformats.org/drawingml/2006/table">
            <a:tbl>
              <a:tblPr/>
              <a:tblGrid>
                <a:gridCol w="446897"/>
                <a:gridCol w="1065144"/>
                <a:gridCol w="1224033"/>
                <a:gridCol w="936025"/>
                <a:gridCol w="720019"/>
                <a:gridCol w="2808076"/>
                <a:gridCol w="1440038"/>
              </a:tblGrid>
              <a:tr h="2078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MODIFICATION/ENGINEERING/SUPPLY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Sl. No.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Remarks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15.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latin typeface="Verdana"/>
                        </a:rPr>
                        <a:t>Pakland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latin typeface="Verdana"/>
                        </a:rPr>
                        <a:t>DEWAN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latin typeface="Verdana"/>
                        </a:rPr>
                        <a:t>HATTAR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Pakistan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2005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Complete plant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upgradation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from 1600 TPD to 3200 TPD. The plant was in package but was installed with re-engineering to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acieve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3200 TPD for GAS, OIL &amp; COAL FIRE. 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 and Concept by Mr. Debasis 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Bera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16.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Cement Grasic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CEMEX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Indonasia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2004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Preheater Modification for capacity increase from 7400 TPD to 9300 TPD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17.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Green Island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Green Island Group, Hong Kong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China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2003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All cyclones modification for production increase.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3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293339"/>
              </p:ext>
            </p:extLst>
          </p:nvPr>
        </p:nvGraphicFramePr>
        <p:xfrm>
          <a:off x="833083" y="1706602"/>
          <a:ext cx="9031714" cy="3879524"/>
        </p:xfrm>
        <a:graphic>
          <a:graphicData uri="http://schemas.openxmlformats.org/drawingml/2006/table">
            <a:tbl>
              <a:tblPr/>
              <a:tblGrid>
                <a:gridCol w="479161"/>
                <a:gridCol w="1337874"/>
                <a:gridCol w="1071487"/>
                <a:gridCol w="1071487"/>
                <a:gridCol w="642892"/>
                <a:gridCol w="3214462"/>
                <a:gridCol w="1214351"/>
              </a:tblGrid>
              <a:tr h="3016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DETAILED TECHNICAL ANALYSIS/AUDIT/CONSULTING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Sl. No.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Remarks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1.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Port Elizabeth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PPC Ltd.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South Africa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2014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latin typeface="Verdana"/>
                        </a:rPr>
                        <a:t>Detailed Plant Analysis for Raw Material Grinding, Venting System, </a:t>
                      </a:r>
                      <a:r>
                        <a:rPr lang="en-US" sz="1100" b="0" i="0" u="none" strike="noStrike" dirty="0" err="1" smtClean="0">
                          <a:latin typeface="Verdana"/>
                        </a:rPr>
                        <a:t>Pyro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 Process, Finish Mill and Coal Mill for plant capacity enhancement from 550 TPD to 900 TPD.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latin typeface="Arial"/>
                        </a:rPr>
                        <a:t>Via ERCOM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2.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Line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 SK8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PPC Ltd.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South Africa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2013/2014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Detailed Plant Analysis for Raw Material Grinding, Venting System, Pyro Process and Coal Mill for plant capacity enhancement from 2250 TPD to 5000 TPD.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50" b="0" i="0" u="none" strike="noStrike" dirty="0">
                        <a:latin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3.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latin typeface="Verdana"/>
                        </a:rPr>
                        <a:t>Hirmi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 Cement Works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latin typeface="Verdana"/>
                        </a:rPr>
                        <a:t>Ultratech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 Cement Ltd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INDIA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2014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Cement Mill Audit for reduction of Power Consumption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86402" marR="86402" marT="43201" marB="432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4.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Ambuja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Holcim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(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Ambuja)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Detailed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pyro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process 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study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 and proposal for </a:t>
                      </a:r>
                      <a:r>
                        <a:rPr lang="en-US" sz="1100" b="0" i="0" u="none" strike="noStrike" baseline="0" dirty="0" err="1" smtClean="0">
                          <a:latin typeface="Verdana"/>
                        </a:rPr>
                        <a:t>pyro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 process </a:t>
                      </a:r>
                      <a:r>
                        <a:rPr lang="en-US" sz="1100" b="0" i="0" u="none" strike="noStrike" baseline="0" dirty="0" err="1" smtClean="0">
                          <a:latin typeface="Verdana"/>
                        </a:rPr>
                        <a:t>upgradation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402" marR="86402" marT="43201" marB="432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5.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latin typeface="Verdana"/>
                        </a:rPr>
                        <a:t>Arghakhanchi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Cement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NEPAL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Basic engineering done for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pyro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process.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402" marR="86402" marT="43201" marB="432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2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58875" y="1803855"/>
          <a:ext cx="9031713" cy="3909181"/>
        </p:xfrm>
        <a:graphic>
          <a:graphicData uri="http://schemas.openxmlformats.org/drawingml/2006/table">
            <a:tbl>
              <a:tblPr/>
              <a:tblGrid>
                <a:gridCol w="479161"/>
                <a:gridCol w="1337873"/>
                <a:gridCol w="1071487"/>
                <a:gridCol w="1071487"/>
                <a:gridCol w="642892"/>
                <a:gridCol w="3214462"/>
                <a:gridCol w="1214351"/>
              </a:tblGrid>
              <a:tr h="35004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DETAILED TECHNICAL ANALYSIS/AUDIT/CONSULTING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3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Sl. No.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Remarks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6.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Satna Cement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To evaluate the reason for 300 TPD shortage in production. Plant was modified by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FLS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and was not operating at designed capacity.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7.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JK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latin typeface="Verdana"/>
                        </a:rPr>
                        <a:t>Lakshmi</a:t>
                      </a:r>
                      <a:r>
                        <a:rPr lang="en-US" sz="1100" b="0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2011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Pyro Process detailed study.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8.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Andhra Cement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latin typeface="Verdana"/>
                        </a:rPr>
                        <a:t>Jaiprakash</a:t>
                      </a:r>
                      <a:r>
                        <a:rPr lang="en-US" sz="1100" b="0" i="0" u="none" strike="noStrike" baseline="0" dirty="0" smtClean="0">
                          <a:latin typeface="Verdana"/>
                        </a:rPr>
                        <a:t> Associated Ltd.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To check the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pyro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process upgrade design and failure of not reaching the 60% of target. Plant was designed to operate at 5500 TPD by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IKN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but wasn't running beyond 3000 TPD.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 and Concept by Mr. Debasis Bera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9.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latin typeface="Verdana"/>
                        </a:rPr>
                        <a:t>Poineer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UAE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Detailed Plant Study and proposal for Pyro Process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upgradation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402" marR="86402" marT="43201" marB="432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1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6656" y="1944052"/>
          <a:ext cx="9057993" cy="3174316"/>
        </p:xfrm>
        <a:graphic>
          <a:graphicData uri="http://schemas.openxmlformats.org/drawingml/2006/table">
            <a:tbl>
              <a:tblPr/>
              <a:tblGrid>
                <a:gridCol w="480554"/>
                <a:gridCol w="1523397"/>
                <a:gridCol w="1008027"/>
                <a:gridCol w="1008027"/>
                <a:gridCol w="646508"/>
                <a:gridCol w="3073734"/>
                <a:gridCol w="1317746"/>
              </a:tblGrid>
              <a:tr h="32303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OPERATION &amp; MAINTENANCE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Sl. No.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Remarks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1.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Arghakhanchi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Nepal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Operation &amp; Maintenance of Plant.</a:t>
                      </a:r>
                      <a:br>
                        <a:rPr lang="en-US" sz="1100" b="0" i="0" u="none" strike="noStrike">
                          <a:latin typeface="Verdana"/>
                        </a:rPr>
                      </a:br>
                      <a:r>
                        <a:rPr lang="en-US" sz="1100" b="0" i="0" u="none" strike="noStrike">
                          <a:latin typeface="Verdana"/>
                        </a:rPr>
                        <a:t>Plant was unoptimized and was not able to utilize more than 66% of designed 600 TPD capacity. After deputation of BQB personnel and taking care of design defects the same plant is running at a level of &gt;700 TPD. 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Plant running successfully.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Verdana"/>
                        </a:rPr>
                        <a:t>2.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Pawan Cement Co. (P)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Maharaja Cement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Operation &amp; Maintenance of Plant.</a:t>
                      </a:r>
                      <a:br>
                        <a:rPr lang="en-US" sz="1100" b="0" i="0" u="none" strike="noStrike">
                          <a:latin typeface="Verdana"/>
                        </a:rPr>
                      </a:br>
                      <a:r>
                        <a:rPr lang="en-US" sz="1100" b="0" i="0" u="none" strike="noStrike">
                          <a:latin typeface="Verdana"/>
                        </a:rPr>
                        <a:t>Pawan Cement was in idle state since 1990. It was designed to operate at 500 TPD but was running at 60% efficiency level. Now it is running at designed capacity.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Plant running successfully.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9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39982" y="1512041"/>
            <a:ext cx="5941524" cy="427661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IN" smtClean="0"/>
          </a:p>
        </p:txBody>
      </p:sp>
      <p:pic>
        <p:nvPicPr>
          <p:cNvPr id="33798" name="Picture 6" descr="Boldrocchi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6" y="1741305"/>
            <a:ext cx="3859734" cy="6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IK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917" y="2402021"/>
            <a:ext cx="1446315" cy="1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Cemprotec-logo.jpg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6" y="2743575"/>
            <a:ext cx="2486342" cy="6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06" y="3816151"/>
            <a:ext cx="3375313" cy="116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1" descr="Satarem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6" y="3679601"/>
            <a:ext cx="3319752" cy="53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Box 2"/>
          <p:cNvSpPr txBox="1">
            <a:spLocks noChangeArrowheads="1"/>
          </p:cNvSpPr>
          <p:nvPr/>
        </p:nvSpPr>
        <p:spPr bwMode="auto">
          <a:xfrm>
            <a:off x="7328806" y="1538484"/>
            <a:ext cx="347254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sz="3200" b="1" dirty="0"/>
              <a:t>EURO KILNS</a:t>
            </a:r>
          </a:p>
          <a:p>
            <a:pPr eaLnBrk="1" hangingPunct="1"/>
            <a:r>
              <a:rPr lang="en-IN" sz="1400" b="1" dirty="0"/>
              <a:t>ALL KIND OF KILN MECH. WORKS</a:t>
            </a:r>
            <a:endParaRPr lang="en-IN" sz="2400" b="1" dirty="0"/>
          </a:p>
        </p:txBody>
      </p:sp>
      <p:sp>
        <p:nvSpPr>
          <p:cNvPr id="33804" name="AutoShape 14" descr="data:image/jpeg;base64,/9j/4AAQSkZJRgABAQAAAQABAAD/2wCEAAkGBhQQERUQEhQUFRUWGSEXFxYYGRobHhgYGhwdGBgXHBodHSYkHRsjHiAZHy8gIycrLy0sHx8xNTAqNSctLCwBCQoKDQsNGQ8OGSwkHiQ1LCw1LDQsLC8sNjUxLCwsNCwtNC81NS80NTUtLS4tNDQsLC00NjU1Li8sLC8sLywsLP/AABEIAFsAWAMBIgACEQEDEQH/xAAcAAACAgMBAQAAAAAAAAAAAAAGBwAIAQQFAwL/xAA7EAACAQIDBgMFBgQHAQAAAAABAgMEEQASIQUGBzFBURMiYRRxgZGhIzJCUmJyQ4KSsTOissHC0fAW/8QAGwEAAQUBAQAAAAAAAAAAAAAAAwECBAUGAAf/xAAtEQABAwMDAgMIAwAAAAAAAAABAAIDBAUREiExQVFxgfAGEyIyYZHB0aGy8f/aAAwDAQACEQMRAD8AeGMHEJwI7/cQodmR20edh5Ir/wCd+y/U9MFhhkneI4xklISBytzfHfeDZkYeU5nb7ka/ebufQDucdykqllRZEIKuoZT3BFwcVN2ztqWrmaoncvI3M9AOigdFHQDDs4IbzePSNSOfPTny+sTar8jcfLF/cLEaKkbLnLs79t+3ghMk1OwuBx+2eVlpqlbjOrRsR3Q5l+Nmb5YVC1LDkzD4n/vD744xRvs7V0DpIrqpYBiNUawOp0OK/wCNR7OyiSgAd0JCDMMPR9wehefacd3crErSkZmtoMouL9yMWIwm+AFEo9pmJXMcsai4zZRdnNudiSmvocHvELewbOonlB+1byRD9ZHO3ZRdvhjK3vVU3IxRjs0evNGj2Zkro7P3qpp6ialjkBlgNnX+5X8wB0NuRx1wcVEodqywzCoidllDZg99cx53731vfniw/DviPHtOPI9kqUHnj/MPzp3Hccx8sNulkkoWiRm7ev0P6SslDtka4mMBsTGeyiqMMITiPwwqopJKyNnqo2OZydZE/cPxKB1HIdBhl7Y4m01HWmiqMyeVW8W11BbXKwGo0trY4KaSrSVBJG6ujahlIIPqCMWlHUVNteJmt2PcbEJjg1+yqCcH/DHcuumf2mCRqWIqUM9tWU81RTz5DzcgRzvgr2ruRS7Q2yY4ogkcAD1jLoskjG6RgDQEj7xHS/bDXp6dUVURQqqLADQADkBjRXK/64GxxtwXDJzvj1ygsi3yULbO4X0MRzvEaiQ6tLOTIzHub6fTHa/+cpbW9mp7dvCjt/px0zgIr9hTNWTymNnRnQpYIwyqiKfvSKV8wbQD164yPvZJT8Tz91IwFubT4Z0ExzCEQuNRJAfCZT3GXT6YV3FLdHaESpJNM9XTxAqslvNGCf4gHU6DP1sL2w+1xiWFWUqwBBFiDqCDoQR1GJlHcpqWVrz8WO+/2PRNcwOGFTvDG4a8NqmokjrGZ6aJSGRxo72/J2X9RGo5A4IBuBS0O2YxNHnpqi/s4J8qTDXw3HUW+7f07YZu2du09HH4lRIkS9M3W3RV5k+gxpLnfXSsEVK35xzjv0H5QWRgbldJcTAPurxTi2jXGlhRggjLCR9C7KRoF6CxJ17chjGMZPBLA7TIMHnCkAg8JP8AFSr8Ta1SfysE/pUDHJ3f3qqaF89PKya3ZOaN+5Doffa+PPeSs8asqJQb55nYe4ubfS2NUbOlyl/DkygXLZWsB3va2PV4IoRSMilxjA2OOygknVkKyPDKgMdAk0mstSTUSN3MhuPktsFt8CW0qSQ7Opkpw5y+BcJe5jAXNoGUkW6Bhj1FNMdn1CRrIszK4QWZGzEWUjNK5Hvzj4Y8snPvJC49SVOHCKDgH2pu7VO1VKjEXlBjALiTwwkYPhP4uRDcNYMlr3vzvjpbC2ZPDUyeISYzGMhQvkzBvNmWR3YSa6WNit+oxq0VFIGXxYql6kSktKsloyuc2IObL4eSwyZb6W564a34DsUqLoTp1+OPq+Bfa9K5qWaVKiWHwwIlha2SQFvEzAOpzMCmVtQMpHl6+dZs6seipo87CoEiGRw2qhczDMRbOB5A35tdNcMDAeq5ffEjZftGz5SptJD9vGw5q8XnuPWwIxWzaW1JalzLPI0jn8TEk97C/Ia8hpiyOzIamSWomqVdElgUCJmBEZDSgrYEjMVysSO4HTCD2fuDXVEKTw0zvG4urKV1todM1+eNj7OTRQteJnAYIwTjrnbPko0wJOy2uF9f4O1aZr2DN4Z/nBX+9sZx50u5u0aeWOb2OovG6uLITqrBhyv2xjD71RsrpxLE9vGPmC6N2kYIVlKbYsERvHDEh7qir/YY5G/9XCtBPHPKkYkjZFzHmxBygDmTe3LAjxQ4mVNBL7LBEELKGWdrNcHQ5F5XB083ywldo7UlqHMs0jyOebMST7h2HoMV1ssc9Xpne7DeR1Ke+QN2VmeH20xU7NppL6iMI37kGQ3+X1wR5cI7ghvgIZG2fK1llOaEnkJOTJ/MLW9R64eIxVXOjdSVT4zxyPAp7Ham5Xyy4Da6nnJqM61RnzN7M0TERhSPsuuUW/FnB1vzGDRsAU77QAqolWY+M8pil0vAFJFl62dApT9RPfEOIZ7JxRtSI3hoJLZ8oz5eWawzEel72x7BMamxc/s8Xi38Tw0z3558ozX9b3xunAilXC302mKWgqZibZYmA/cwyr9SMAO4HFehp6SGkl8SIxqFLFcyk8ybrcjU9RjQ45b4ByuzomvlOeYj81vJH7xcsR+3CixtLTZI6mizPkZORj14qNJIQ7ZW02XvBT1QzQTRS9fIwJHvHMfEYmEfwT3a9orTVMPJTi4PeRtFHwGZvl3xMZu50kdFUGFjtWPWEZji4ZTX4i7mjaVIUAtNH54W/V1S/Zhp77Hpis80RRirAhlJBB5gg2IPuOLhnC63n4SR1m0Uq7hYm1qEGhdl+7l7ZuTH07nFtY7wKIOim+XkfQ9vNDkj1bhA/DbhYa6JqqcvHGQRDl0Yt0lH6VPLufdhgbP3yk2ey0e1vKeUVYL+HMByzn8D2539+mDmGJUUIoCqosABYADQADtivXF3fD22sMMZvDT3Vbcmfk7/APEHsD3x0D5b5Vlsg+H+vh63SkCNuysLDOrqHVgykXDAggg9QRj0vipWyt46ilP2E8sXojED105fTDo3Y2VtWspIqk7TaPxVzZfBRiBcgebTprgFwsbqEanyDSfH8ZStl1dEypplQFmIVRqSTYAepOF3vBxPSaZNn7OkRp5Wye0Mfs479VP427dL258sLDialRBWNSzVU1SFVWu5sLsL/cuQLdMCKSlSGBIINwRzBHI+/Frb/Z1kkQmc/ORkbbefUob5SDhWTXhpTGiNFIC5Yl3nP+IZiNZcx5H05W0N9cIje7dCbZs/gSi4OscgByyL3HqOo5j4g4fnDfe8bSo1dj9tHZJh+oDR/cw199+2O9tLYsVSqrMiuFYOt+jKbqR/7XFVR3Sptk72S7jJyPr3CIWNeMhcThvuz7BQRxMLSP8AaS/vbW3wFl+GJgpAxMUssrppHSO5JyiAYGFnGLYziYElXN3hpJZaaWKndY5XUqsjXIUnS+nW17HocVy3h4b11FdpIWZB/Ej8627m2q/EDFn7YwcWtuustuJ0AEHn/Ux7A9U5OLYbqUnhUVNFa2WFAfflF/rgd4hbnUctNLUNTx+Kqkh1uhv6lSL/ABwbRqALDkNB7uWJt4urbjFHpaRjOf4TI2aCVX3jnFbad/zQofqw/wBsDu7u4VZX2MELZD/Ebyp/Uef8t8WKq92Kaoq/aJoUkkRAqs4vYXJ+6dOZOtsdtRpg8ftC+mpWQRN3A5P6XGIFxJQDw54ZNst2meoLu65WRBaO17i99WIPI6czhgYlsTGcnnkqZDJKckooAaMBTExMTAUq/9k="/>
          <p:cNvSpPr>
            <a:spLocks noChangeAspect="1" noChangeArrowheads="1"/>
          </p:cNvSpPr>
          <p:nvPr/>
        </p:nvSpPr>
        <p:spPr bwMode="auto">
          <a:xfrm>
            <a:off x="184045" y="-136504"/>
            <a:ext cx="359409" cy="28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805" name="AutoShape 16" descr="http://www.ercomgroup.org/ERCOM%20LOGO.jpg"/>
          <p:cNvSpPr>
            <a:spLocks noChangeAspect="1" noChangeArrowheads="1"/>
          </p:cNvSpPr>
          <p:nvPr/>
        </p:nvSpPr>
        <p:spPr bwMode="auto">
          <a:xfrm>
            <a:off x="364618" y="7501"/>
            <a:ext cx="359409" cy="28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3380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59" y="5236281"/>
            <a:ext cx="1237962" cy="102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Our Associates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6" y="4514238"/>
            <a:ext cx="3924300" cy="67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3023" y="2525707"/>
            <a:ext cx="7560945" cy="1656045"/>
          </a:xfrm>
        </p:spPr>
        <p:txBody>
          <a:bodyPr/>
          <a:lstStyle/>
          <a:p>
            <a:r>
              <a:rPr lang="en-IN" sz="5400" b="1" dirty="0" smtClean="0"/>
              <a:t>THANK YOU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10405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71453" y="1669156"/>
            <a:ext cx="9858444" cy="35871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altLang="en-US" dirty="0">
                <a:latin typeface="Segoe UI Semibold" panose="020B0702040204020203" pitchFamily="34" charset="0"/>
              </a:rPr>
              <a:t>Using a high amount of secondary fuel and raw meal which are having often higher content of chlorine, alkalis and sulphur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altLang="en-US" dirty="0">
              <a:latin typeface="Segoe UI Semibold" panose="020B07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altLang="en-US" dirty="0">
                <a:latin typeface="Segoe UI Semibold" panose="020B0702040204020203" pitchFamily="34" charset="0"/>
              </a:rPr>
              <a:t>Against build ups and heavy coating in the area of the kiln riser duct and meal pipe to the kiln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REASON FOR USING A BY-PASS SYSTEM</a:t>
            </a:r>
            <a:br>
              <a:rPr lang="en-IN" dirty="0" smtClean="0"/>
            </a:br>
            <a:r>
              <a:rPr lang="en-IN" sz="2400" dirty="0" smtClean="0"/>
              <a:t>IN CEMENT INDUSTRY</a:t>
            </a:r>
            <a:endParaRPr lang="en-I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39981" y="1699546"/>
            <a:ext cx="9789916" cy="34847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altLang="en-US" dirty="0">
                <a:latin typeface="Segoe UI Semibold" panose="020B0702040204020203" pitchFamily="34" charset="0"/>
              </a:rPr>
              <a:t>Controlled clinker production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en-US" dirty="0">
                <a:latin typeface="Segoe UI Semibold" panose="020B0702040204020203" pitchFamily="34" charset="0"/>
              </a:rPr>
              <a:t>Continuous kiln operation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en-US" dirty="0">
                <a:latin typeface="Segoe UI Semibold" panose="020B0702040204020203" pitchFamily="34" charset="0"/>
              </a:rPr>
              <a:t>High degree of flexibility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en-US" dirty="0">
                <a:latin typeface="Segoe UI Semibold" panose="020B0702040204020203" pitchFamily="34" charset="0"/>
              </a:rPr>
              <a:t>Low amount of By - Pass dust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en-US" dirty="0">
                <a:latin typeface="Segoe UI Semibold" panose="020B0702040204020203" pitchFamily="34" charset="0"/>
              </a:rPr>
              <a:t>High chlorine, sulphur and alkali concentration in By – Pass dust</a:t>
            </a:r>
            <a:endParaRPr lang="en-IN" dirty="0">
              <a:latin typeface="Segoe UI Semibold" panose="020B0702040204020203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MAIN ADVANTAGE OF</a:t>
            </a:r>
            <a:br>
              <a:rPr lang="en-IN" dirty="0" smtClean="0"/>
            </a:br>
            <a:r>
              <a:rPr lang="en-IN" dirty="0" smtClean="0"/>
              <a:t>CHLORINE BY-PASS SYSTEM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6200000">
            <a:off x="6912981" y="2628455"/>
            <a:ext cx="6408440" cy="1224136"/>
          </a:xfrm>
        </p:spPr>
        <p:txBody>
          <a:bodyPr/>
          <a:lstStyle/>
          <a:p>
            <a:r>
              <a:rPr lang="en-IN" dirty="0" smtClean="0"/>
              <a:t>STANDARD CHLORINE BY-PASS SYSTEM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36303"/>
            <a:ext cx="8424937" cy="6408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6200000">
            <a:off x="6912981" y="2627583"/>
            <a:ext cx="6408440" cy="1224136"/>
          </a:xfrm>
        </p:spPr>
        <p:txBody>
          <a:bodyPr/>
          <a:lstStyle/>
          <a:p>
            <a:r>
              <a:rPr lang="en-IN" dirty="0" smtClean="0"/>
              <a:t>BQB CLOROSORB</a:t>
            </a:r>
            <a:r>
              <a:rPr lang="en-IN" dirty="0"/>
              <a:t> </a:t>
            </a:r>
            <a:r>
              <a:rPr lang="en-IN" dirty="0" smtClean="0"/>
              <a:t>™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7" y="48495"/>
            <a:ext cx="8352928" cy="64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1453" y="143743"/>
            <a:ext cx="9858444" cy="1041049"/>
          </a:xfrm>
        </p:spPr>
        <p:txBody>
          <a:bodyPr/>
          <a:lstStyle/>
          <a:p>
            <a:r>
              <a:rPr lang="en-IN" dirty="0" smtClean="0"/>
              <a:t>GAS TAKE OFF DUCT</a:t>
            </a:r>
            <a:endParaRPr lang="en-IN" dirty="0"/>
          </a:p>
        </p:txBody>
      </p:sp>
      <p:pic>
        <p:nvPicPr>
          <p:cNvPr id="7" name="Picture 5" descr="Photo By-Pass2"/>
          <p:cNvPicPr>
            <a:picLocks noChangeAspect="1" noChangeArrowheads="1"/>
          </p:cNvPicPr>
          <p:nvPr/>
        </p:nvPicPr>
        <p:blipFill>
          <a:blip r:embed="rId2" cstate="print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1" y="1295871"/>
            <a:ext cx="35369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 By-Pass3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09" y="3209056"/>
            <a:ext cx="400208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97707" y="5043488"/>
            <a:ext cx="3503414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chemeClr val="bg1"/>
                </a:solidFill>
                <a:latin typeface="Futura Md BT"/>
              </a:defRPr>
            </a:lvl1pPr>
            <a:lvl2pPr marL="742950" indent="-285750" algn="ctr">
              <a:defRPr sz="1200">
                <a:solidFill>
                  <a:schemeClr val="bg1"/>
                </a:solidFill>
                <a:latin typeface="Futura Md BT"/>
              </a:defRPr>
            </a:lvl2pPr>
            <a:lvl3pPr marL="1143000" indent="-228600" algn="ctr">
              <a:defRPr sz="1200">
                <a:solidFill>
                  <a:schemeClr val="bg1"/>
                </a:solidFill>
                <a:latin typeface="Futura Md BT"/>
              </a:defRPr>
            </a:lvl3pPr>
            <a:lvl4pPr marL="1600200" indent="-228600" algn="ctr">
              <a:defRPr sz="1200">
                <a:solidFill>
                  <a:schemeClr val="bg1"/>
                </a:solidFill>
                <a:latin typeface="Futura Md BT"/>
              </a:defRPr>
            </a:lvl4pPr>
            <a:lvl5pPr marL="2057400" indent="-228600" algn="ctr">
              <a:defRPr sz="1200">
                <a:solidFill>
                  <a:schemeClr val="bg1"/>
                </a:solidFill>
                <a:latin typeface="Futura Md B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9pPr>
          </a:lstStyle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AT" alt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+mn-cs"/>
              </a:rPr>
              <a:t>No cyclones needed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AT" alt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+mn-cs"/>
              </a:rPr>
              <a:t>Gas can be used for raw meal drying to reduce thermal losses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27810" y="1457795"/>
            <a:ext cx="400208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chemeClr val="bg1"/>
                </a:solidFill>
                <a:latin typeface="Futura Md BT"/>
              </a:defRPr>
            </a:lvl1pPr>
            <a:lvl2pPr marL="742950" indent="-285750" algn="ctr">
              <a:defRPr sz="1200">
                <a:solidFill>
                  <a:schemeClr val="bg1"/>
                </a:solidFill>
                <a:latin typeface="Futura Md BT"/>
              </a:defRPr>
            </a:lvl2pPr>
            <a:lvl3pPr marL="1143000" indent="-228600" algn="ctr">
              <a:defRPr sz="1200">
                <a:solidFill>
                  <a:schemeClr val="bg1"/>
                </a:solidFill>
                <a:latin typeface="Futura Md BT"/>
              </a:defRPr>
            </a:lvl3pPr>
            <a:lvl4pPr marL="1600200" indent="-228600" algn="ctr">
              <a:defRPr sz="1200">
                <a:solidFill>
                  <a:schemeClr val="bg1"/>
                </a:solidFill>
                <a:latin typeface="Futura Md BT"/>
              </a:defRPr>
            </a:lvl4pPr>
            <a:lvl5pPr marL="2057400" indent="-228600" algn="ctr">
              <a:defRPr sz="1200">
                <a:solidFill>
                  <a:schemeClr val="bg1"/>
                </a:solidFill>
                <a:latin typeface="Futura Md B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AT" altLang="en-US" sz="18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Main Advantages:-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AT" altLang="en-US" sz="18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Big </a:t>
            </a:r>
            <a:r>
              <a:rPr lang="de-AT" altLang="en-US" sz="18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take off area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AT" altLang="en-US" sz="18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Low velocity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AT" altLang="en-US" sz="18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Particles &lt; 10µm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71453" y="110806"/>
            <a:ext cx="9858444" cy="1041049"/>
          </a:xfrm>
        </p:spPr>
        <p:txBody>
          <a:bodyPr/>
          <a:lstStyle/>
          <a:p>
            <a:r>
              <a:rPr lang="en-IN" dirty="0" smtClean="0"/>
              <a:t>QUENCHING CHAMBER</a:t>
            </a:r>
            <a:endParaRPr lang="en-IN" dirty="0"/>
          </a:p>
        </p:txBody>
      </p:sp>
      <p:pic>
        <p:nvPicPr>
          <p:cNvPr id="9" name="Picture 247" descr="108-0836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7" y="3251919"/>
            <a:ext cx="41148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0" descr="que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56" y="1367879"/>
            <a:ext cx="4119563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48"/>
          <p:cNvSpPr txBox="1">
            <a:spLocks noChangeArrowheads="1"/>
          </p:cNvSpPr>
          <p:nvPr/>
        </p:nvSpPr>
        <p:spPr bwMode="auto">
          <a:xfrm>
            <a:off x="820490" y="1268413"/>
            <a:ext cx="414813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chemeClr val="bg1"/>
                </a:solidFill>
                <a:latin typeface="Futura Md BT"/>
              </a:defRPr>
            </a:lvl1pPr>
            <a:lvl2pPr marL="742950" indent="-285750" algn="ctr">
              <a:defRPr sz="1200">
                <a:solidFill>
                  <a:schemeClr val="bg1"/>
                </a:solidFill>
                <a:latin typeface="Futura Md BT"/>
              </a:defRPr>
            </a:lvl2pPr>
            <a:lvl3pPr marL="1143000" indent="-228600" algn="ctr">
              <a:defRPr sz="1200">
                <a:solidFill>
                  <a:schemeClr val="bg1"/>
                </a:solidFill>
                <a:latin typeface="Futura Md BT"/>
              </a:defRPr>
            </a:lvl3pPr>
            <a:lvl4pPr marL="1600200" indent="-228600" algn="ctr">
              <a:defRPr sz="1200">
                <a:solidFill>
                  <a:schemeClr val="bg1"/>
                </a:solidFill>
                <a:latin typeface="Futura Md BT"/>
              </a:defRPr>
            </a:lvl4pPr>
            <a:lvl5pPr marL="2057400" indent="-228600" algn="ctr">
              <a:defRPr sz="1200">
                <a:solidFill>
                  <a:schemeClr val="bg1"/>
                </a:solidFill>
                <a:latin typeface="Futura Md B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Futura Md BT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altLang="en-US" sz="22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Made completly from metal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altLang="en-US" sz="22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Cooling </a:t>
            </a:r>
            <a:r>
              <a:rPr lang="de-DE" altLang="en-US" sz="22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in one step to 200°C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altLang="en-US" sz="22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Minimum </a:t>
            </a:r>
            <a:r>
              <a:rPr lang="de-DE" altLang="en-US" sz="22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space requirement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altLang="en-US" sz="22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Simple </a:t>
            </a:r>
            <a:r>
              <a:rPr lang="de-DE" altLang="en-US" sz="2200" b="1" dirty="0">
                <a:solidFill>
                  <a:schemeClr val="tx1"/>
                </a:solidFill>
                <a:latin typeface="Segoe UI Semibold" panose="020B0702040204020203" pitchFamily="34" charset="0"/>
              </a:rPr>
              <a:t>functionality</a:t>
            </a:r>
            <a:endParaRPr lang="de-DE" altLang="en-US" sz="2200" dirty="0">
              <a:solidFill>
                <a:schemeClr val="tx1"/>
              </a:solidFill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6200000">
            <a:off x="6912981" y="2664159"/>
            <a:ext cx="6408440" cy="1224136"/>
          </a:xfrm>
        </p:spPr>
        <p:txBody>
          <a:bodyPr/>
          <a:lstStyle/>
          <a:p>
            <a:r>
              <a:rPr lang="en-IN" dirty="0" smtClean="0"/>
              <a:t>BY-PASS SEPARATE DEDUSTING SYSTEM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9" y="73152"/>
            <a:ext cx="8136903" cy="6336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179" y="525631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High Flexibility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High Efficiency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Lower Energy Consumption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Companies We have Worked with</a:t>
            </a:r>
            <a:endParaRPr lang="en-IN" dirty="0"/>
          </a:p>
        </p:txBody>
      </p:sp>
      <p:pic>
        <p:nvPicPr>
          <p:cNvPr id="23553" name="Picture 1" descr="C:\Users\BQB\Desktop\LOGO\ADITYA BIRL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211" y="3168086"/>
            <a:ext cx="2333549" cy="1153970"/>
          </a:xfrm>
          <a:prstGeom prst="rect">
            <a:avLst/>
          </a:prstGeom>
          <a:noFill/>
        </p:spPr>
      </p:pic>
      <p:pic>
        <p:nvPicPr>
          <p:cNvPr id="23554" name="Picture 2" descr="C:\Users\BQB\Desktop\LOGO\BIRL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410" y="1597312"/>
            <a:ext cx="2356350" cy="1512041"/>
          </a:xfrm>
          <a:prstGeom prst="rect">
            <a:avLst/>
          </a:prstGeom>
          <a:noFill/>
        </p:spPr>
      </p:pic>
      <p:pic>
        <p:nvPicPr>
          <p:cNvPr id="23555" name="Picture 3" descr="C:\Users\BQB\Desktop\LOGO\green islan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0537" y="1704403"/>
            <a:ext cx="1333456" cy="1017064"/>
          </a:xfrm>
          <a:prstGeom prst="rect">
            <a:avLst/>
          </a:prstGeom>
          <a:noFill/>
        </p:spPr>
      </p:pic>
      <p:pic>
        <p:nvPicPr>
          <p:cNvPr id="23556" name="Picture 4" descr="C:\Users\BQB\Desktop\LOGO\image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7427" y="1824760"/>
            <a:ext cx="3416984" cy="901620"/>
          </a:xfrm>
          <a:prstGeom prst="rect">
            <a:avLst/>
          </a:prstGeom>
          <a:noFill/>
        </p:spPr>
      </p:pic>
      <p:pic>
        <p:nvPicPr>
          <p:cNvPr id="23557" name="Picture 5" descr="C:\Users\BQB\Desktop\LOGO\LAFARG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0791" y="3168086"/>
            <a:ext cx="3000278" cy="1080029"/>
          </a:xfrm>
          <a:prstGeom prst="rect">
            <a:avLst/>
          </a:prstGeom>
          <a:noFill/>
        </p:spPr>
      </p:pic>
      <p:pic>
        <p:nvPicPr>
          <p:cNvPr id="23558" name="Picture 6" descr="C:\Users\BQB\Desktop\LOGO\mehta_group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894" y="4896132"/>
            <a:ext cx="2656496" cy="720019"/>
          </a:xfrm>
          <a:prstGeom prst="rect">
            <a:avLst/>
          </a:prstGeom>
          <a:noFill/>
        </p:spPr>
      </p:pic>
      <p:pic>
        <p:nvPicPr>
          <p:cNvPr id="14" name="Picture 7" descr="IKN 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18" y="3384092"/>
            <a:ext cx="1446315" cy="1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QB\Desktop\LOGO\holcim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1472" y="4646813"/>
            <a:ext cx="2563606" cy="10140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00411" y="2740021"/>
            <a:ext cx="260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Green Island Cement</a:t>
            </a:r>
            <a:endParaRPr lang="en-IN" dirty="0"/>
          </a:p>
        </p:txBody>
      </p:sp>
      <p:pic>
        <p:nvPicPr>
          <p:cNvPr id="13" name="Picture 5" descr="E:\SHASHANK\Banner, Brochure, Website\PP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7468" y="4854151"/>
            <a:ext cx="2133601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QB_Infra Technori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BQB_Infra Technorium</Template>
  <TotalTime>10925</TotalTime>
  <Words>1082</Words>
  <Application>Microsoft Office PowerPoint</Application>
  <PresentationFormat>Custom</PresentationFormat>
  <Paragraphs>289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Lucida Sans Unicode</vt:lpstr>
      <vt:lpstr>Segoe UI Semibold</vt:lpstr>
      <vt:lpstr>Verdana</vt:lpstr>
      <vt:lpstr>Wingdings</vt:lpstr>
      <vt:lpstr>BQB_Infra Technorium</vt:lpstr>
      <vt:lpstr>PowerPoint Presentation</vt:lpstr>
      <vt:lpstr>REASON FOR USING A BY-PASS SYSTEM IN CEMENT INDUSTRY</vt:lpstr>
      <vt:lpstr>MAIN ADVANTAGE OF CHLORINE BY-PASS SYSTEM</vt:lpstr>
      <vt:lpstr>STANDARD CHLORINE BY-PASS SYSTEM</vt:lpstr>
      <vt:lpstr>BQB CLOROSORB ™</vt:lpstr>
      <vt:lpstr>GAS TAKE OFF DUCT</vt:lpstr>
      <vt:lpstr>QUENCHING CHAMBER</vt:lpstr>
      <vt:lpstr>BY-PASS SEPARATE DEDUSTING SYSTEM</vt:lpstr>
      <vt:lpstr>The Companies We have Worked with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Our Associates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bqb Infra TechnoriumPvt. Ltd.</dc:title>
  <dc:creator>Shashank Mishra</dc:creator>
  <cp:lastModifiedBy>Shashank</cp:lastModifiedBy>
  <cp:revision>227</cp:revision>
  <dcterms:created xsi:type="dcterms:W3CDTF">2012-06-18T11:44:29Z</dcterms:created>
  <dcterms:modified xsi:type="dcterms:W3CDTF">2015-09-28T14:52:21Z</dcterms:modified>
  <cp:contentStatus/>
</cp:coreProperties>
</file>